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65" r:id="rId13"/>
    <p:sldId id="266" r:id="rId14"/>
    <p:sldId id="267" r:id="rId15"/>
    <p:sldId id="268" r:id="rId16"/>
    <p:sldId id="269" r:id="rId17"/>
    <p:sldId id="273" r:id="rId18"/>
    <p:sldId id="274" r:id="rId1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09" autoAdjust="0"/>
  </p:normalViewPr>
  <p:slideViewPr>
    <p:cSldViewPr>
      <p:cViewPr varScale="1">
        <p:scale>
          <a:sx n="70" d="100"/>
          <a:sy n="70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BC40C-DA82-4F60-A314-13320126F3DE}" type="datetimeFigureOut">
              <a:rPr lang="pt-PT" smtClean="0"/>
              <a:pPr/>
              <a:t>17-05-2010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D5D7E-7613-4AE5-A08F-E70A3581FE0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1472" y="2928934"/>
            <a:ext cx="7772400" cy="3684603"/>
          </a:xfrm>
        </p:spPr>
        <p:txBody>
          <a:bodyPr>
            <a:normAutofit/>
          </a:bodyPr>
          <a:lstStyle/>
          <a:p>
            <a:r>
              <a:rPr lang="pt-P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Desenvolvimento Rural</a:t>
            </a:r>
            <a:br>
              <a:rPr lang="pt-P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pt-P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pt-P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pt-P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Engenharia Florestal</a:t>
            </a:r>
            <a:br>
              <a:rPr lang="pt-P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pt-P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pt-P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pt-P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Filipe Pinto</a:t>
            </a:r>
            <a:endParaRPr lang="pt-PT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28662" y="785794"/>
            <a:ext cx="7715304" cy="2609856"/>
          </a:xfrm>
        </p:spPr>
        <p:txBody>
          <a:bodyPr>
            <a:normAutofit/>
          </a:bodyPr>
          <a:lstStyle/>
          <a:p>
            <a:r>
              <a:rPr lang="pt-PT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Estudo de Caso: Casa de Casares</a:t>
            </a:r>
            <a:endParaRPr lang="pt-PT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7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703282"/>
          </a:xfrm>
        </p:spPr>
        <p:txBody>
          <a:bodyPr>
            <a:normAutofit/>
          </a:bodyPr>
          <a:lstStyle/>
          <a:p>
            <a:r>
              <a:rPr lang="pt-PT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Actividades Lúdicas</a:t>
            </a:r>
            <a:endParaRPr lang="pt-PT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2098"/>
          </a:xfrm>
          <a:solidFill>
            <a:schemeClr val="tx1">
              <a:alpha val="14000"/>
            </a:schemeClr>
          </a:solidFill>
        </p:spPr>
        <p:txBody>
          <a:bodyPr>
            <a:normAutofit/>
          </a:bodyPr>
          <a:lstStyle/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Passeios pedestres;</a:t>
            </a:r>
          </a:p>
          <a:p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asseios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BTT;</a:t>
            </a: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Pesca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à truta e outras espécies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autóctones;</a:t>
            </a:r>
          </a:p>
          <a:p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rática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caça;</a:t>
            </a: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Observação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animais;</a:t>
            </a: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Visita a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moinhos de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água;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7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74720"/>
          </a:xfrm>
        </p:spPr>
        <p:txBody>
          <a:bodyPr/>
          <a:lstStyle/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Actividades Lúdicas</a:t>
            </a:r>
            <a:endParaRPr lang="pt-P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500726"/>
          </a:xfrm>
          <a:solidFill>
            <a:schemeClr val="tx1">
              <a:lumMod val="95000"/>
              <a:lumOff val="5000"/>
              <a:alpha val="25000"/>
            </a:schemeClr>
          </a:solidFill>
        </p:spPr>
        <p:txBody>
          <a:bodyPr>
            <a:normAutofit fontScale="62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pt-PT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Locais a visitar:</a:t>
            </a:r>
          </a:p>
          <a:p>
            <a:endParaRPr lang="pt-PT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aldeia de Dine a 15km com uma </a:t>
            </a:r>
            <a:r>
              <a:rPr lang="pt-PT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lorga</a:t>
            </a:r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e os fornos de cal;</a:t>
            </a:r>
          </a:p>
          <a:p>
            <a:pPr>
              <a:buNone/>
            </a:pPr>
            <a:endParaRPr lang="pt-PT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aldeia de </a:t>
            </a:r>
            <a:r>
              <a:rPr lang="pt-PT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Lagarelhos</a:t>
            </a:r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a 20km com um castanheiro milenar;</a:t>
            </a:r>
          </a:p>
          <a:p>
            <a:pPr>
              <a:buNone/>
            </a:pPr>
            <a:endParaRPr lang="pt-PT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vila de Vinhais a 23km - Ecomuseu, Muralha Medieval, Igreja de S. Facundo, Igreja da Ordem III de S. Francisco e o Parque Biológico;</a:t>
            </a:r>
          </a:p>
          <a:p>
            <a:pPr>
              <a:buNone/>
            </a:pPr>
            <a:endParaRPr lang="pt-PT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Bragança a 50km - Castelo e muralhas, Museu militar dentro do castelo, </a:t>
            </a:r>
            <a:r>
              <a:rPr lang="pt-PT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Domus</a:t>
            </a:r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Municipal da era romana, Museu ibérico do traje e da máscara, Museu Abade de </a:t>
            </a:r>
            <a:r>
              <a:rPr lang="pt-PT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Baçal</a:t>
            </a:r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Mosteiro de Castro de Avelãs, entre outros.</a:t>
            </a:r>
          </a:p>
          <a:p>
            <a:pPr>
              <a:buNone/>
            </a:pPr>
            <a:endParaRPr lang="pt-PT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Lago da </a:t>
            </a:r>
            <a:r>
              <a:rPr lang="pt-PT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Sanábria</a:t>
            </a:r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(Espanha) a 60km das Casas de Casares pela auto-estrada das Rias Baixas-A52, é o maior lago Natural da </a:t>
            </a:r>
            <a:r>
              <a:rPr lang="pt-PT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</a:t>
            </a:r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enínsula </a:t>
            </a:r>
            <a:r>
              <a:rPr lang="pt-PT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bérica de origem glaciar.</a:t>
            </a:r>
          </a:p>
          <a:p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17596"/>
          </a:xfrm>
        </p:spPr>
        <p:txBody>
          <a:bodyPr/>
          <a:lstStyle/>
          <a:p>
            <a:r>
              <a:rPr lang="pt-B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Organização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/>
          </a:bodyPr>
          <a:lstStyle/>
          <a:p>
            <a:pPr lvl="0"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Objectivos deste projecto : </a:t>
            </a:r>
            <a:r>
              <a:rPr lang="pt-PT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Ênfase e projecção da terra pelos seus recursos e valores culturais.</a:t>
            </a: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Membros: </a:t>
            </a:r>
            <a:r>
              <a:rPr lang="pt-PT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Projecto criado pela empresa” A carqueja – Turismo da Natureza </a:t>
            </a:r>
            <a:r>
              <a:rPr lang="pt-PT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Lda</a:t>
            </a:r>
            <a:r>
              <a:rPr lang="pt-PT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 Constituído por Fernando Costa e seus dois filhos</a:t>
            </a:r>
            <a:endParaRPr lang="pt-P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Divisão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tarefas e coordenação de tarefas:</a:t>
            </a:r>
            <a:endParaRPr lang="pt-P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just">
              <a:buNone/>
            </a:pP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  <a:r>
              <a:rPr lang="pt-PT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Sr. Fernando Costa trata da  gerência, manutenção, limpeza, e provisionamento de pequenos-almoços.</a:t>
            </a:r>
            <a:endParaRPr lang="pt-P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Estabilidade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organização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lvl="0" algn="just">
              <a:buNone/>
            </a:pP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  <a:r>
              <a:rPr lang="pt-PT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Actualmente encontrando-se aposentado garante a tempo inteiro esta concessão.</a:t>
            </a:r>
            <a:endParaRPr lang="pt-P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Ciclo </a:t>
            </a:r>
            <a:r>
              <a:rPr lang="pt-BR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 vida da organização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50072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Gestação </a:t>
            </a:r>
            <a:r>
              <a:rPr lang="pt-PT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 criação</a:t>
            </a:r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  <a:p>
            <a:pPr algn="just"/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ideia do projecto iniciou-se a Março de 2000. </a:t>
            </a:r>
          </a:p>
          <a:p>
            <a:pPr algn="just"/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Em Vinhais procurou angariar 5 casas.</a:t>
            </a:r>
          </a:p>
          <a:p>
            <a:pPr algn="just">
              <a:buNone/>
            </a:pPr>
            <a:endParaRPr lang="pt-PT" sz="2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>
              <a:buNone/>
            </a:pPr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1ª Fase (Avaliação do interesse do projecto)</a:t>
            </a:r>
          </a:p>
          <a:p>
            <a:pPr algn="just"/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Início da execução do projecto em 2003 </a:t>
            </a:r>
          </a:p>
          <a:p>
            <a:pPr algn="just"/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Lançou um projecto de engenharia e arquitectura para aprovação da C</a:t>
            </a:r>
            <a:r>
              <a:rPr lang="pt-PT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â</a:t>
            </a:r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mara. </a:t>
            </a:r>
          </a:p>
          <a:p>
            <a:pPr algn="just"/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Apresentou um documento a caracterizar a aldeia e o espaço envolvente das casas com o intuito de se saber a viabilidade do projecto pelo Ministério de Economia da Direcção </a:t>
            </a:r>
            <a:r>
              <a:rPr lang="pt-PT" sz="2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</a:t>
            </a:r>
            <a:r>
              <a:rPr lang="pt-PT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egional Norte.</a:t>
            </a:r>
          </a:p>
          <a:p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Ciclo de vida da organização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8" cy="476886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2ª Fase (Financiamento)</a:t>
            </a:r>
          </a:p>
          <a:p>
            <a:pPr algn="just"/>
            <a:r>
              <a:rPr lang="pt-PT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Encaminhou o projecto para o Instituto do Financiamento e Apoio ao Turismo através do programa SIVETUR (Sistema </a:t>
            </a:r>
            <a:r>
              <a:rPr lang="pt-PT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incentivos a produtos turísticos de vocação </a:t>
            </a:r>
            <a:r>
              <a:rPr lang="pt-PT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estratégica).</a:t>
            </a: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>
              <a:buNone/>
            </a:pP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3ª Fase (Vistoria e licenciamento)</a:t>
            </a:r>
          </a:p>
          <a:p>
            <a:pPr algn="just"/>
            <a:r>
              <a:rPr lang="pt-PT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Foi autorizado a exercer actividade e depois de emitido o alvará a empresa colectou-se para prestação de serviços.</a:t>
            </a:r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pPr>
              <a:buNone/>
            </a:pPr>
            <a:endParaRPr lang="pt-P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Marketing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Promove e participa em feiras internacionais (ex. Madrid, </a:t>
            </a:r>
            <a:r>
              <a:rPr lang="pt-PT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Valadolid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Zamora).</a:t>
            </a:r>
          </a:p>
          <a:p>
            <a:pPr algn="just"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Criação e actualização do site.</a:t>
            </a:r>
          </a:p>
          <a:p>
            <a:pPr algn="just"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Responsável pela recepção e gestão das actividades recreativas.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Condições de Alojamento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500174"/>
            <a:ext cx="8329642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pt-PT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Preço por noite:</a:t>
            </a: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Casa do Medronheiro - 100 €</a:t>
            </a: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Casa da Mina - 85€</a:t>
            </a: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Casa </a:t>
            </a:r>
            <a:r>
              <a:rPr lang="pt-PT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D’Afonte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- 90€</a:t>
            </a: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Casa da Figueira - 90€</a:t>
            </a: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Casa dos Picotinhos - 75€</a:t>
            </a:r>
          </a:p>
          <a:p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Incluído: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equeno-almoço e lenha para o 		       período de permanência.</a:t>
            </a:r>
            <a:endParaRPr lang="pt-P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Perspectivas futuras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Após os 5 anos iniciais do projecto, por lei existe a possibilidade de mudança de actividade, mas esta possibilidade não foi considerada.</a:t>
            </a:r>
          </a:p>
          <a:p>
            <a:pPr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Citado pelo Sr. Fernando Costa “os objectivos principais passam por manter a actividade.”</a:t>
            </a:r>
          </a:p>
          <a:p>
            <a:pPr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Factor limitante - Idade</a:t>
            </a:r>
          </a:p>
          <a:p>
            <a:endParaRPr lang="pt-P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Conclusão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O proprietário sente-se impelido a continuar o seu projecto movido pela paixão e carinho à sua terra, pois trata-se de uma actividade que irá dar o retorno do investimento inicial somente a longo prazo.</a:t>
            </a:r>
          </a:p>
          <a:p>
            <a:pPr algn="just">
              <a:buNone/>
            </a:pPr>
            <a:endParaRPr lang="pt-PT" dirty="0" smtClean="0"/>
          </a:p>
          <a:p>
            <a:pPr algn="just"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Introdução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urismo rural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oi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criado em 1986 com a regulamentação do Decreto-Lei n.º 256/86 de 27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Agosto.</a:t>
            </a: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Existem três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modalidades: turismo habitação, turismo rural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 agro-turismo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Nos serviços de alojamento está inserido o turismo de aldeia.</a:t>
            </a:r>
            <a:endParaRPr lang="pt-P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Turismo de Aldeia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Caracteriza-se pelo serviço de hospedagem prestado num conjunto de, no mínimo, cinco casas particulares situadas numa aldeia e exploradas de forma integrada, quer sejam ou não utilizadas como habitação própria dos seus proprietários, possuidores ou legítimos detentores.</a:t>
            </a:r>
            <a:endParaRPr lang="pt-P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Casas de Casares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 projecto é constituído por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casas, inserida no distrito de Bragança, concelho de Vinhais, na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aldeia de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Casares. </a:t>
            </a:r>
          </a:p>
          <a:p>
            <a:pPr algn="just"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Fazendo fronteira com Espanha está inserido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em pleno Parque Natural de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Montesinho ao abrigo da Rede Natura 2000.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Casa do Medronheiro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214974"/>
          </a:xfrm>
          <a:solidFill>
            <a:schemeClr val="tx1">
              <a:alpha val="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/>
            <a:r>
              <a:rPr lang="pt-PT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Situada na parte </a:t>
            </a:r>
            <a:r>
              <a:rPr lang="pt-PT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mais elevada da </a:t>
            </a:r>
            <a:r>
              <a:rPr lang="pt-PT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aldeia.</a:t>
            </a:r>
          </a:p>
          <a:p>
            <a:pPr algn="just">
              <a:buNone/>
            </a:pPr>
            <a:endParaRPr lang="pt-PT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Permite </a:t>
            </a:r>
            <a:r>
              <a:rPr lang="pt-PT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avistar terras de </a:t>
            </a:r>
            <a:r>
              <a:rPr lang="pt-PT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Espanha.</a:t>
            </a:r>
          </a:p>
          <a:p>
            <a:pPr algn="just">
              <a:buNone/>
            </a:pPr>
            <a:endParaRPr lang="pt-PT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Constituída por:</a:t>
            </a:r>
            <a:r>
              <a:rPr lang="pt-PT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pt-PT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2quartos com casa de banho privativas; sala  e cozinha equipada.</a:t>
            </a:r>
          </a:p>
          <a:p>
            <a:pPr algn="just"/>
            <a:endParaRPr lang="pt-PT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Permite </a:t>
            </a:r>
            <a:r>
              <a:rPr lang="pt-PT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acesso fácil a deficientes </a:t>
            </a:r>
            <a:r>
              <a:rPr lang="pt-PT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motores.</a:t>
            </a:r>
          </a:p>
          <a:p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Casa dos Picotinhos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solidFill>
            <a:schemeClr val="tx1">
              <a:alpha val="22000"/>
            </a:schemeClr>
          </a:solidFill>
        </p:spPr>
        <p:txBody>
          <a:bodyPr/>
          <a:lstStyle/>
          <a:p>
            <a:pPr algn="just"/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quarto, 1 cama de casal e casa de banho ampla, a lareira embutida na rocha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just"/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Sala de estar, cozinha com fogão a lenha.</a:t>
            </a:r>
          </a:p>
          <a:p>
            <a:pPr algn="just"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Exterior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dispõe de espaço de descanso e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lazer.</a:t>
            </a:r>
            <a:endParaRPr lang="pt-P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500174"/>
          </a:xfrm>
          <a:solidFill>
            <a:schemeClr val="tx1">
              <a:lumMod val="65000"/>
              <a:lumOff val="35000"/>
              <a:alpha val="31000"/>
            </a:schemeClr>
          </a:solidFill>
        </p:spPr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Casa da Figueira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Marcador de Posição de Conteúdo 8"/>
          <p:cNvSpPr>
            <a:spLocks noGrp="1"/>
          </p:cNvSpPr>
          <p:nvPr>
            <p:ph idx="1"/>
          </p:nvPr>
        </p:nvSpPr>
        <p:spPr>
          <a:xfrm>
            <a:off x="142844" y="1428736"/>
            <a:ext cx="8786874" cy="4525963"/>
          </a:xfrm>
          <a:solidFill>
            <a:schemeClr val="tx1">
              <a:lumMod val="65000"/>
              <a:lumOff val="35000"/>
              <a:alpha val="21000"/>
            </a:schemeClr>
          </a:solidFill>
          <a:effectLst>
            <a:outerShdw blurRad="50800" dist="50800" dir="5400000" algn="ctr" rotWithShape="0">
              <a:srgbClr val="000000">
                <a:alpha val="74000"/>
              </a:srgbClr>
            </a:outerShdw>
          </a:effectLst>
        </p:spPr>
        <p:txBody>
          <a:bodyPr>
            <a:normAutofit fontScale="92500" lnSpcReduction="20000"/>
          </a:bodyPr>
          <a:lstStyle/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Tem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 2 quartos, 1 com cama de casal, o outro com 2 camas individuais e um divã, 1 casa de banho, sofá cama,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lareira</a:t>
            </a:r>
          </a:p>
          <a:p>
            <a:pPr algn="just"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Sala/cozinha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 todo o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equipamento para confeccionar refeições.</a:t>
            </a:r>
          </a:p>
          <a:p>
            <a:pPr algn="just"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aranda em madeira com acesso através do quarto com cama de casal, o que permite repousar em cadeiras recostáveis de madeira.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Casa da Mina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tx1">
              <a:alpha val="11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centro da aldeia, tem dois quartos, cada um com 2 camas individuais, 1 casa de banho, 1 cama para criança até 4 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anos</a:t>
            </a:r>
          </a:p>
          <a:p>
            <a:pPr algn="just"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Existe uma lareira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aquecimento central, televisão nos quartos e sala/cozinha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just"/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Pela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sua localização propicia a  uma harmoniosa integração com o quotidiano rural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Casa </a:t>
            </a:r>
            <a:r>
              <a:rPr lang="pt-PT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D´Afonte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  <a:solidFill>
            <a:schemeClr val="tx1">
              <a:alpha val="23000"/>
            </a:schemeClr>
          </a:solidFill>
        </p:spPr>
        <p:txBody>
          <a:bodyPr>
            <a:normAutofit fontScale="92500" lnSpcReduction="10000"/>
          </a:bodyPr>
          <a:lstStyle/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Casa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situada junto à recepção</a:t>
            </a:r>
            <a:r>
              <a:rPr lang="pt-PT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pt-PT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dispõe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dois quartos, com cama de casal, 1 casa de banho,</a:t>
            </a:r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 varanda em madeira</a:t>
            </a:r>
          </a:p>
          <a:p>
            <a:pPr algn="just">
              <a:buNone/>
            </a:pPr>
            <a:endParaRPr lang="pt-PT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pt-P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Casa 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foi em tempos ocupada por familiares do poeta </a:t>
            </a:r>
            <a:r>
              <a:rPr lang="pt-PT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Ary</a:t>
            </a:r>
            <a:r>
              <a:rPr lang="pt-P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dos Santos e por guardas fiscais, confinando com a casa de um dos mais assíduos contrabandistas da aldeia e região, de quem se pode ouvir contar interessantes e verdadeiras histórias da época do contrabando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832</Words>
  <Application>Microsoft Office PowerPoint</Application>
  <PresentationFormat>Apresentação no Ecrã (4:3)</PresentationFormat>
  <Paragraphs>108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19" baseType="lpstr">
      <vt:lpstr>Tema do Office</vt:lpstr>
      <vt:lpstr>Desenvolvimento Rural  Engenharia Florestal  Filipe Pinto</vt:lpstr>
      <vt:lpstr>Introdução</vt:lpstr>
      <vt:lpstr>Turismo de Aldeia</vt:lpstr>
      <vt:lpstr>Casas de Casares</vt:lpstr>
      <vt:lpstr>Casa do Medronheiro</vt:lpstr>
      <vt:lpstr>Casa dos Picotinhos</vt:lpstr>
      <vt:lpstr>Casa da Figueira</vt:lpstr>
      <vt:lpstr>Casa da Mina</vt:lpstr>
      <vt:lpstr>Casa D´Afonte</vt:lpstr>
      <vt:lpstr>Actividades Lúdicas</vt:lpstr>
      <vt:lpstr>Actividades Lúdicas</vt:lpstr>
      <vt:lpstr>Organização</vt:lpstr>
      <vt:lpstr>Ciclo de vida da organização</vt:lpstr>
      <vt:lpstr>Ciclo de vida da organização</vt:lpstr>
      <vt:lpstr>Marketing</vt:lpstr>
      <vt:lpstr>Condições de Alojamento</vt:lpstr>
      <vt:lpstr>Perspectivas futuras</vt:lpstr>
      <vt:lpstr>Conclusão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Desenvolvimento Rural</dc:title>
  <dc:creator>TMN</dc:creator>
  <cp:lastModifiedBy>Filipe</cp:lastModifiedBy>
  <cp:revision>56</cp:revision>
  <dcterms:created xsi:type="dcterms:W3CDTF">2010-05-16T13:11:35Z</dcterms:created>
  <dcterms:modified xsi:type="dcterms:W3CDTF">2010-05-17T08:05:53Z</dcterms:modified>
</cp:coreProperties>
</file>